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7" r:id="rId3"/>
    <p:sldId id="257" r:id="rId4"/>
    <p:sldId id="258" r:id="rId5"/>
    <p:sldId id="260" r:id="rId6"/>
    <p:sldId id="259" r:id="rId7"/>
    <p:sldId id="261" r:id="rId8"/>
    <p:sldId id="262" r:id="rId9"/>
    <p:sldId id="263" r:id="rId10"/>
    <p:sldId id="264" r:id="rId11"/>
    <p:sldId id="265" r:id="rId12"/>
    <p:sldId id="266"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1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40000"/>
                    <a:lumOff val="60000"/>
                  </a:schemeClr>
                </a:solidFill>
              </a:defRPr>
            </a:lvl1pPr>
          </a:lstStyle>
          <a:p>
            <a:fld id="{EE401711-02DC-4F5A-B0A4-D7A4CFB82638}" type="datetimeFigureOut">
              <a:rPr lang="en-US" dirty="0"/>
              <a:t>6/9/2020</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3336BD-BA89-4B92-9DBC-679F61142570}" type="datetimeFigureOut">
              <a:rPr lang="en-US" dirty="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6CB5C7-A3C7-439B-802A-DFE3FCA7ADBD}" type="datetimeFigureOut">
              <a:rPr lang="en-US" dirty="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E65EA-47B7-4DBF-958B-A3D4DA4F431A}" type="datetimeFigureOut">
              <a:rPr lang="en-US" dirty="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A4AAA-CF98-48DB-9517-D7ADD1FD1213}" type="datetimeFigureOut">
              <a:rPr lang="en-US" dirty="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C29F696-D0E7-4C66-925E-251F9C0B0F21}" type="datetimeFigureOut">
              <a:rPr lang="en-US" dirty="0"/>
              <a:t>6/9/2020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5C2732E-4FBC-4B01-A175-6B1CAC9B226D}" type="datetimeFigureOut">
              <a:rPr lang="en-US" dirty="0"/>
              <a:t>6/9/2020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84AFC5-17E4-4A26-A144-49682BD36ECA}" type="datetimeFigureOut">
              <a:rPr lang="en-US" dirty="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679482-E0DA-4858-9A19-F8B792C0C3D9}" type="datetimeFigureOut">
              <a:rPr lang="en-US" dirty="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C10A69-C0BC-4A5A-8FE4-5D0B5D0F11EE}" type="datetimeFigureOut">
              <a:rPr lang="en-US" dirty="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53B61-F054-442D-881D-6A81C2774BFE}" type="datetimeFigureOut">
              <a:rPr lang="en-US" dirty="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A8CD3A-8283-4FC4-856C-D5E0BF662449}" type="datetimeFigureOut">
              <a:rPr lang="en-US" dirty="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D8FEE8-FC08-4C54-BE1B-81CB6CA05FC8}" type="datetimeFigureOut">
              <a:rPr lang="en-US" dirty="0"/>
              <a:t>6/9/2020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EA528B-AADB-4276-9F0D-B13FCF86F309}" type="datetimeFigureOut">
              <a:rPr lang="en-US" dirty="0"/>
              <a:t>6/9/2020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6497F-A1E4-4C0B-8811-954A59B26923}" type="datetimeFigureOut">
              <a:rPr lang="en-US" dirty="0"/>
              <a:t>6/9/2020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824E7-1432-4F89-B9E6-59843C6C91FE}" type="datetimeFigureOut">
              <a:rPr lang="en-US" dirty="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0AAD9C-D29C-4D1E-A739-CC3C95B41085}" type="datetimeFigureOut">
              <a:rPr lang="en-US" dirty="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40000"/>
                    <a:lumOff val="60000"/>
                  </a:schemeClr>
                </a:solidFill>
              </a:defRPr>
            </a:lvl1pPr>
          </a:lstStyle>
          <a:p>
            <a:fld id="{DC48ED7C-D9A5-4EA8-B309-6E368BFA8F2B}" type="datetimeFigureOut">
              <a:rPr lang="en-US" dirty="0"/>
              <a:t>6/9/2020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40000"/>
                    <a:lumOff val="6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vVIte0uRBnw"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t>Universal Precautions </a:t>
            </a:r>
            <a:endParaRPr lang="en-US" sz="6600"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89691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Basics </a:t>
            </a:r>
            <a:endParaRPr lang="en-US" dirty="0"/>
          </a:p>
        </p:txBody>
      </p:sp>
      <p:sp>
        <p:nvSpPr>
          <p:cNvPr id="3" name="Text Placeholder 2"/>
          <p:cNvSpPr>
            <a:spLocks noGrp="1"/>
          </p:cNvSpPr>
          <p:nvPr>
            <p:ph type="body" idx="1"/>
          </p:nvPr>
        </p:nvSpPr>
        <p:spPr/>
        <p:txBody>
          <a:bodyPr/>
          <a:lstStyle/>
          <a:p>
            <a:r>
              <a:rPr lang="en-US" dirty="0" smtClean="0"/>
              <a:t>Personal Articles </a:t>
            </a:r>
            <a:endParaRPr lang="en-US" dirty="0"/>
          </a:p>
        </p:txBody>
      </p:sp>
      <p:sp>
        <p:nvSpPr>
          <p:cNvPr id="4" name="Content Placeholder 3"/>
          <p:cNvSpPr>
            <a:spLocks noGrp="1"/>
          </p:cNvSpPr>
          <p:nvPr>
            <p:ph sz="quarter" idx="13"/>
          </p:nvPr>
        </p:nvSpPr>
        <p:spPr/>
        <p:txBody>
          <a:bodyPr>
            <a:noAutofit/>
          </a:bodyPr>
          <a:lstStyle/>
          <a:p>
            <a:r>
              <a:rPr lang="en-US" sz="1800" dirty="0" smtClean="0">
                <a:latin typeface="Arial" panose="020B0604020202020204" pitchFamily="34" charset="0"/>
                <a:cs typeface="Arial" panose="020B0604020202020204" pitchFamily="34" charset="0"/>
              </a:rPr>
              <a:t>Never allow anyone to share toothbrushes or razors. small amounts of blood can be transmitted from one person to another. Wrap sanitary napkins before disposing . Handle blood bedding or clothing cautiously and wash with hot soapy water.</a:t>
            </a:r>
            <a:endParaRPr lang="en-US" sz="18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3"/>
          </p:nvPr>
        </p:nvSpPr>
        <p:spPr/>
        <p:txBody>
          <a:bodyPr/>
          <a:lstStyle/>
          <a:p>
            <a:r>
              <a:rPr lang="en-US" dirty="0" smtClean="0"/>
              <a:t>Laundry </a:t>
            </a:r>
            <a:endParaRPr lang="en-US" dirty="0"/>
          </a:p>
        </p:txBody>
      </p:sp>
      <p:sp>
        <p:nvSpPr>
          <p:cNvPr id="6" name="Content Placeholder 5"/>
          <p:cNvSpPr>
            <a:spLocks noGrp="1"/>
          </p:cNvSpPr>
          <p:nvPr>
            <p:ph sz="quarter" idx="14"/>
          </p:nvPr>
        </p:nvSpPr>
        <p:spPr/>
        <p:txBody>
          <a:bodyPr>
            <a:normAutofit/>
          </a:bodyPr>
          <a:lstStyle/>
          <a:p>
            <a:r>
              <a:rPr lang="en-US" sz="1800" dirty="0" smtClean="0">
                <a:latin typeface="Arial" panose="020B0604020202020204" pitchFamily="34" charset="0"/>
                <a:cs typeface="Arial" panose="020B0604020202020204" pitchFamily="34" charset="0"/>
              </a:rPr>
              <a:t>Linens and clothing that are soiled with blood or other bodily fluids should be placed in bags or containers that prevent leakage until they can be laundered. These items should be washed separately form other items.</a:t>
            </a:r>
            <a:endParaRPr lang="en-US" sz="18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4774" y="76361"/>
            <a:ext cx="2009775" cy="2276475"/>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3526452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 washing </a:t>
            </a:r>
            <a:br>
              <a:rPr lang="en-US" dirty="0" smtClean="0"/>
            </a:br>
            <a:r>
              <a:rPr lang="en-US" dirty="0" smtClean="0"/>
              <a:t>Always Wash hands</a:t>
            </a:r>
            <a:endParaRPr lang="en-US" dirty="0"/>
          </a:p>
        </p:txBody>
      </p:sp>
      <p:sp>
        <p:nvSpPr>
          <p:cNvPr id="3" name="Content Placeholder 2"/>
          <p:cNvSpPr>
            <a:spLocks noGrp="1"/>
          </p:cNvSpPr>
          <p:nvPr>
            <p:ph sz="quarter" idx="13"/>
          </p:nvPr>
        </p:nvSpPr>
        <p:spPr/>
        <p:txBody>
          <a:bodyPr/>
          <a:lstStyle/>
          <a:p>
            <a:r>
              <a:rPr lang="en-US" dirty="0" smtClean="0"/>
              <a:t>Thoroughly with soap and water  for 15 to 20 seconds</a:t>
            </a:r>
          </a:p>
          <a:p>
            <a:r>
              <a:rPr lang="en-US" dirty="0" smtClean="0"/>
              <a:t>After cleaning the restroom</a:t>
            </a:r>
          </a:p>
          <a:p>
            <a:r>
              <a:rPr lang="en-US" dirty="0" smtClean="0"/>
              <a:t>Before a break</a:t>
            </a:r>
          </a:p>
          <a:p>
            <a:r>
              <a:rPr lang="en-US" dirty="0" smtClean="0"/>
              <a:t>After using the restroom</a:t>
            </a:r>
          </a:p>
          <a:p>
            <a:r>
              <a:rPr lang="en-US" dirty="0" smtClean="0"/>
              <a:t>Before and after providing first aid</a:t>
            </a:r>
          </a:p>
          <a:p>
            <a:r>
              <a:rPr lang="en-US" dirty="0" smtClean="0"/>
              <a:t>After handling blood and body fluids</a:t>
            </a:r>
            <a:endParaRPr lang="en-US"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233374" y="476492"/>
            <a:ext cx="5177307" cy="4790967"/>
          </a:xfrm>
        </p:spPr>
      </p:pic>
    </p:spTree>
    <p:extLst>
      <p:ext uri="{BB962C8B-B14F-4D97-AF65-F5344CB8AC3E}">
        <p14:creationId xmlns:p14="http://schemas.microsoft.com/office/powerpoint/2010/main" val="870617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Keeping yourself Safe </a:t>
            </a:r>
            <a:endParaRPr lang="en-US" dirty="0"/>
          </a:p>
        </p:txBody>
      </p:sp>
      <p:sp>
        <p:nvSpPr>
          <p:cNvPr id="13" name="Content Placeholder 12"/>
          <p:cNvSpPr>
            <a:spLocks noGrp="1"/>
          </p:cNvSpPr>
          <p:nvPr>
            <p:ph sz="quarter" idx="13"/>
          </p:nvPr>
        </p:nvSpPr>
        <p:spPr/>
        <p:txBody>
          <a:bodyPr/>
          <a:lstStyle/>
          <a:p>
            <a:r>
              <a:rPr lang="en-US" dirty="0" err="1" smtClean="0"/>
              <a:t>Childkind</a:t>
            </a:r>
            <a:r>
              <a:rPr lang="en-US" dirty="0" smtClean="0"/>
              <a:t> prefers that you always wear gloves. Remember it is always important to wash your hands  carefully after touching any bodily fluids, even if you have worn gloves</a:t>
            </a:r>
          </a:p>
          <a:p>
            <a:r>
              <a:rPr lang="en-US" dirty="0" smtClean="0"/>
              <a:t>You can make up a bleach solution for a small job wit a tablespoon of bleach and a quart of water. </a:t>
            </a:r>
            <a:endParaRPr lang="en-US" dirty="0"/>
          </a:p>
          <a:p>
            <a:r>
              <a:rPr lang="en-US" dirty="0" smtClean="0"/>
              <a:t>Be sure to keep bleach away from children , store in a locked closet.</a:t>
            </a:r>
            <a:endParaRPr lang="en-US" dirty="0"/>
          </a:p>
        </p:txBody>
      </p:sp>
    </p:spTree>
    <p:extLst>
      <p:ext uri="{BB962C8B-B14F-4D97-AF65-F5344CB8AC3E}">
        <p14:creationId xmlns:p14="http://schemas.microsoft.com/office/powerpoint/2010/main" val="873033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711" y="180304"/>
            <a:ext cx="4264409" cy="412123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5402" y="1249250"/>
            <a:ext cx="4461792" cy="3889286"/>
          </a:xfrm>
          <a:prstGeom prst="rect">
            <a:avLst/>
          </a:prstGeom>
        </p:spPr>
      </p:pic>
    </p:spTree>
    <p:extLst>
      <p:ext uri="{BB962C8B-B14F-4D97-AF65-F5344CB8AC3E}">
        <p14:creationId xmlns:p14="http://schemas.microsoft.com/office/powerpoint/2010/main" val="713323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 y="225705"/>
            <a:ext cx="9220201" cy="6029659"/>
          </a:xfrm>
          <a:prstGeom prst="rect">
            <a:avLst/>
          </a:prstGeom>
        </p:spPr>
      </p:pic>
    </p:spTree>
    <p:extLst>
      <p:ext uri="{BB962C8B-B14F-4D97-AF65-F5344CB8AC3E}">
        <p14:creationId xmlns:p14="http://schemas.microsoft.com/office/powerpoint/2010/main" val="582120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Objective </a:t>
            </a:r>
            <a:endParaRPr lang="en-US" dirty="0"/>
          </a:p>
        </p:txBody>
      </p:sp>
      <p:sp>
        <p:nvSpPr>
          <p:cNvPr id="3" name="Content Placeholder 2"/>
          <p:cNvSpPr>
            <a:spLocks noGrp="1"/>
          </p:cNvSpPr>
          <p:nvPr>
            <p:ph sz="quarter" idx="13"/>
          </p:nvPr>
        </p:nvSpPr>
        <p:spPr/>
        <p:txBody>
          <a:bodyPr/>
          <a:lstStyle/>
          <a:p>
            <a:r>
              <a:rPr lang="en-US" dirty="0" smtClean="0"/>
              <a:t>To obtain an understanding of what it is to promote health and safety of consumers , children in foster care, employees and foster parents.</a:t>
            </a:r>
            <a:endParaRPr lang="en-US" dirty="0"/>
          </a:p>
        </p:txBody>
      </p:sp>
    </p:spTree>
    <p:extLst>
      <p:ext uri="{BB962C8B-B14F-4D97-AF65-F5344CB8AC3E}">
        <p14:creationId xmlns:p14="http://schemas.microsoft.com/office/powerpoint/2010/main" val="2249660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Research</a:t>
            </a:r>
            <a:endParaRPr lang="en-US" dirty="0"/>
          </a:p>
        </p:txBody>
      </p:sp>
      <p:pic>
        <p:nvPicPr>
          <p:cNvPr id="2"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rcRect l="26391" r="26391"/>
          <a:stretch>
            <a:fillRect/>
          </a:stretch>
        </p:blipFill>
        <p:spPr>
          <a:xfrm>
            <a:off x="7173532" y="0"/>
            <a:ext cx="4010007" cy="5071533"/>
          </a:xfrm>
        </p:spPr>
      </p:pic>
      <p:sp>
        <p:nvSpPr>
          <p:cNvPr id="7" name="Text Placeholder 6"/>
          <p:cNvSpPr>
            <a:spLocks noGrp="1"/>
          </p:cNvSpPr>
          <p:nvPr>
            <p:ph type="body" sz="half" idx="2"/>
          </p:nvPr>
        </p:nvSpPr>
        <p:spPr>
          <a:xfrm>
            <a:off x="685800" y="2709052"/>
            <a:ext cx="6345301" cy="2362481"/>
          </a:xfrm>
        </p:spPr>
        <p:txBody>
          <a:bodyPr>
            <a:normAutofit lnSpcReduction="10000"/>
          </a:bodyPr>
          <a:lstStyle/>
          <a:p>
            <a:r>
              <a:rPr lang="en-US" dirty="0" smtClean="0">
                <a:latin typeface="Arial" panose="020B0604020202020204" pitchFamily="34" charset="0"/>
                <a:cs typeface="Arial" panose="020B0604020202020204" pitchFamily="34" charset="0"/>
              </a:rPr>
              <a:t>Research has shown that AIDS, HIV and HBV are blood borne diseases that are transmitted primarily through sexual contact or </a:t>
            </a:r>
            <a:r>
              <a:rPr lang="en-US" dirty="0">
                <a:latin typeface="Arial" panose="020B0604020202020204" pitchFamily="34" charset="0"/>
                <a:cs typeface="Arial" panose="020B0604020202020204" pitchFamily="34" charset="0"/>
              </a:rPr>
              <a:t>b</a:t>
            </a:r>
            <a:r>
              <a:rPr lang="en-US" dirty="0" smtClean="0">
                <a:latin typeface="Arial" panose="020B0604020202020204" pitchFamily="34" charset="0"/>
                <a:cs typeface="Arial" panose="020B0604020202020204" pitchFamily="34" charset="0"/>
              </a:rPr>
              <a:t>lood to blood contact.</a:t>
            </a:r>
          </a:p>
          <a:p>
            <a:r>
              <a:rPr lang="en-US" dirty="0" smtClean="0">
                <a:latin typeface="Arial" panose="020B0604020202020204" pitchFamily="34" charset="0"/>
                <a:cs typeface="Arial" panose="020B0604020202020204" pitchFamily="34" charset="0"/>
              </a:rPr>
              <a:t>It should be assumed that any person whether a child or an adult , can be a carrier of HIV, HBV or other blood borne pathogens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7526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Precautions  </a:t>
            </a:r>
            <a:endParaRPr lang="en-US" dirty="0"/>
          </a:p>
        </p:txBody>
      </p:sp>
      <p:sp>
        <p:nvSpPr>
          <p:cNvPr id="3" name="Text Placeholder 2"/>
          <p:cNvSpPr>
            <a:spLocks noGrp="1"/>
          </p:cNvSpPr>
          <p:nvPr>
            <p:ph type="body" idx="1"/>
          </p:nvPr>
        </p:nvSpPr>
        <p:spPr/>
        <p:txBody>
          <a:bodyPr/>
          <a:lstStyle/>
          <a:p>
            <a:r>
              <a:rPr lang="en-US" dirty="0" smtClean="0"/>
              <a:t>Definition </a:t>
            </a:r>
            <a:endParaRPr lang="en-US" dirty="0"/>
          </a:p>
        </p:txBody>
      </p:sp>
      <p:sp>
        <p:nvSpPr>
          <p:cNvPr id="4" name="Text Placeholder 3"/>
          <p:cNvSpPr>
            <a:spLocks noGrp="1"/>
          </p:cNvSpPr>
          <p:nvPr>
            <p:ph type="body" sz="half" idx="15"/>
          </p:nvPr>
        </p:nvSpPr>
        <p:spPr/>
        <p:txBody>
          <a:bodyPr/>
          <a:lstStyle/>
          <a:p>
            <a:r>
              <a:rPr lang="en-US" dirty="0" smtClean="0">
                <a:latin typeface="Arial" panose="020B0604020202020204" pitchFamily="34" charset="0"/>
                <a:cs typeface="Arial" panose="020B0604020202020204" pitchFamily="34" charset="0"/>
              </a:rPr>
              <a:t>Steps we should take to protect ourselves when we come in contact with the blood or bodily fluids of  other people.</a:t>
            </a:r>
          </a:p>
          <a:p>
            <a:r>
              <a:rPr lang="en-US" dirty="0" smtClean="0">
                <a:latin typeface="Arial" panose="020B0604020202020204" pitchFamily="34" charset="0"/>
                <a:cs typeface="Arial" panose="020B0604020202020204" pitchFamily="34" charset="0"/>
              </a:rPr>
              <a:t>Universal Precautions are designed to stop the spread of germs  and viruses to others.</a:t>
            </a:r>
            <a:endParaRPr lang="en-US"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3"/>
          </p:nvPr>
        </p:nvSpPr>
        <p:spPr/>
        <p:txBody>
          <a:bodyPr/>
          <a:lstStyle/>
          <a:p>
            <a:r>
              <a:rPr lang="en-US" dirty="0" smtClean="0"/>
              <a:t> </a:t>
            </a:r>
            <a:endParaRPr lang="en-US" dirty="0"/>
          </a:p>
        </p:txBody>
      </p:sp>
      <p:sp>
        <p:nvSpPr>
          <p:cNvPr id="6" name="Text Placeholder 5"/>
          <p:cNvSpPr>
            <a:spLocks noGrp="1"/>
          </p:cNvSpPr>
          <p:nvPr>
            <p:ph type="body" sz="half" idx="16"/>
          </p:nvPr>
        </p:nvSpPr>
        <p:spPr/>
        <p:txBody>
          <a:bodyPr/>
          <a:lstStyle/>
          <a:p>
            <a:endParaRPr lang="en-US" dirty="0"/>
          </a:p>
        </p:txBody>
      </p:sp>
      <p:sp>
        <p:nvSpPr>
          <p:cNvPr id="7" name="Text Placeholder 6"/>
          <p:cNvSpPr>
            <a:spLocks noGrp="1"/>
          </p:cNvSpPr>
          <p:nvPr>
            <p:ph type="body" sz="quarter" idx="13"/>
          </p:nvPr>
        </p:nvSpPr>
        <p:spPr/>
        <p:txBody>
          <a:bodyPr/>
          <a:lstStyle/>
          <a:p>
            <a:r>
              <a:rPr lang="en-US" dirty="0" smtClean="0"/>
              <a:t>Assistance</a:t>
            </a:r>
            <a:endParaRPr lang="en-US" dirty="0"/>
          </a:p>
        </p:txBody>
      </p:sp>
      <p:sp>
        <p:nvSpPr>
          <p:cNvPr id="8" name="Text Placeholder 7"/>
          <p:cNvSpPr>
            <a:spLocks noGrp="1"/>
          </p:cNvSpPr>
          <p:nvPr>
            <p:ph type="body" sz="half" idx="17"/>
          </p:nvPr>
        </p:nvSpPr>
        <p:spPr/>
        <p:txBody>
          <a:bodyPr/>
          <a:lstStyle/>
          <a:p>
            <a:r>
              <a:rPr lang="en-US" dirty="0" err="1" smtClean="0">
                <a:latin typeface="Arial" panose="020B0604020202020204" pitchFamily="34" charset="0"/>
                <a:cs typeface="Arial" panose="020B0604020202020204" pitchFamily="34" charset="0"/>
              </a:rPr>
              <a:t>Childkind</a:t>
            </a:r>
            <a:r>
              <a:rPr lang="en-US" dirty="0" smtClean="0">
                <a:latin typeface="Arial" panose="020B0604020202020204" pitchFamily="34" charset="0"/>
                <a:cs typeface="Arial" panose="020B0604020202020204" pitchFamily="34" charset="0"/>
              </a:rPr>
              <a:t> recommends that all foster parents / care givers obtain appropriate protective equipment such as disposable gloves, masks  and other barriers and equipment.  </a:t>
            </a:r>
          </a:p>
          <a:p>
            <a:r>
              <a:rPr lang="en-US" dirty="0" smtClean="0">
                <a:latin typeface="Arial" panose="020B0604020202020204" pitchFamily="34" charset="0"/>
                <a:cs typeface="Arial" panose="020B0604020202020204" pitchFamily="34" charset="0"/>
              </a:rPr>
              <a:t>Should you  need assistance please ask you nurse or FSC.</a:t>
            </a:r>
            <a:endParaRPr lang="en-US"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8990" y="2533650"/>
            <a:ext cx="3761390" cy="2840936"/>
          </a:xfrm>
          <a:prstGeom prst="rect">
            <a:avLst/>
          </a:prstGeom>
        </p:spPr>
      </p:pic>
    </p:spTree>
    <p:extLst>
      <p:ext uri="{BB962C8B-B14F-4D97-AF65-F5344CB8AC3E}">
        <p14:creationId xmlns:p14="http://schemas.microsoft.com/office/powerpoint/2010/main" val="850900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Precautions Continued </a:t>
            </a:r>
            <a:endParaRPr lang="en-US" dirty="0"/>
          </a:p>
        </p:txBody>
      </p:sp>
      <p:sp>
        <p:nvSpPr>
          <p:cNvPr id="3" name="Content Placeholder 2"/>
          <p:cNvSpPr>
            <a:spLocks noGrp="1"/>
          </p:cNvSpPr>
          <p:nvPr>
            <p:ph sz="quarter" idx="13"/>
          </p:nvPr>
        </p:nvSpPr>
        <p:spPr/>
        <p:txBody>
          <a:bodyPr/>
          <a:lstStyle/>
          <a:p>
            <a:r>
              <a:rPr lang="en-US" dirty="0" smtClean="0">
                <a:latin typeface="Arial" panose="020B0604020202020204" pitchFamily="34" charset="0"/>
                <a:cs typeface="Arial" panose="020B0604020202020204" pitchFamily="34" charset="0"/>
              </a:rPr>
              <a:t>Universal Precautions is one component of an infection control program.  The </a:t>
            </a:r>
            <a:r>
              <a:rPr lang="en-US" dirty="0" err="1" smtClean="0">
                <a:latin typeface="Arial" panose="020B0604020202020204" pitchFamily="34" charset="0"/>
                <a:cs typeface="Arial" panose="020B0604020202020204" pitchFamily="34" charset="0"/>
              </a:rPr>
              <a:t>CdC</a:t>
            </a:r>
            <a:r>
              <a:rPr lang="en-US" dirty="0" smtClean="0">
                <a:latin typeface="Arial" panose="020B0604020202020204" pitchFamily="34" charset="0"/>
                <a:cs typeface="Arial" panose="020B0604020202020204" pitchFamily="34" charset="0"/>
              </a:rPr>
              <a:t> and American Hospital Association agree that universal precautions represents the best means of protection against the transmission of HIV, HBV, and other blood borne pathogens.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8658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smtClean="0"/>
              <a:t>Most of the time you can not tell if a person is infected with Aids, Hepatitis B &amp; C, or any number of other diseases.  The best thing to do is to treat the blood and other bodily fluids of every person  as potentially infectious. That includes Semen, blood, and </a:t>
            </a:r>
            <a:r>
              <a:rPr lang="en-US" sz="2800" dirty="0" err="1" smtClean="0"/>
              <a:t>viginal</a:t>
            </a:r>
            <a:r>
              <a:rPr lang="en-US" sz="2800" dirty="0" smtClean="0"/>
              <a:t> </a:t>
            </a:r>
            <a:r>
              <a:rPr lang="en-US" sz="2800" dirty="0" err="1" smtClean="0"/>
              <a:t>secreations</a:t>
            </a:r>
            <a:r>
              <a:rPr lang="en-US" sz="2800" dirty="0"/>
              <a:t>.</a:t>
            </a:r>
            <a:r>
              <a:rPr lang="en-US" sz="2800" dirty="0" smtClean="0"/>
              <a:t> </a:t>
            </a:r>
            <a:endParaRPr lang="en-US" sz="2800" dirty="0"/>
          </a:p>
        </p:txBody>
      </p:sp>
      <p:sp>
        <p:nvSpPr>
          <p:cNvPr id="3" name="Subtitle 2"/>
          <p:cNvSpPr>
            <a:spLocks noGrp="1"/>
          </p:cNvSpPr>
          <p:nvPr>
            <p:ph type="subTitle" idx="1"/>
          </p:nvPr>
        </p:nvSpPr>
        <p:spPr/>
        <p:txBody>
          <a:bodyPr/>
          <a:lstStyle/>
          <a:p>
            <a:r>
              <a:rPr lang="en-US" dirty="0">
                <a:hlinkClick r:id="rId2"/>
              </a:rPr>
              <a:t>https://</a:t>
            </a:r>
            <a:r>
              <a:rPr lang="en-US" dirty="0" smtClean="0">
                <a:hlinkClick r:id="rId2"/>
              </a:rPr>
              <a:t>www.youtube.com/watch?v=vVIte0uRBnw</a:t>
            </a:r>
            <a:endParaRPr lang="en-US" dirty="0" smtClean="0"/>
          </a:p>
          <a:p>
            <a:endParaRPr lang="en-US" dirty="0"/>
          </a:p>
        </p:txBody>
      </p:sp>
    </p:spTree>
    <p:extLst>
      <p:ext uri="{BB962C8B-B14F-4D97-AF65-F5344CB8AC3E}">
        <p14:creationId xmlns:p14="http://schemas.microsoft.com/office/powerpoint/2010/main" val="3686330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Basics of universal </a:t>
            </a:r>
            <a:r>
              <a:rPr lang="en-US" dirty="0"/>
              <a:t>p</a:t>
            </a:r>
            <a:r>
              <a:rPr lang="en-US" dirty="0" smtClean="0"/>
              <a:t>recautions</a:t>
            </a:r>
            <a:endParaRPr lang="en-US" dirty="0"/>
          </a:p>
        </p:txBody>
      </p:sp>
      <p:sp>
        <p:nvSpPr>
          <p:cNvPr id="5" name="Text Placeholder 4"/>
          <p:cNvSpPr>
            <a:spLocks noGrp="1"/>
          </p:cNvSpPr>
          <p:nvPr>
            <p:ph type="body" idx="1"/>
          </p:nvPr>
        </p:nvSpPr>
        <p:spPr/>
        <p:txBody>
          <a:bodyPr/>
          <a:lstStyle/>
          <a:p>
            <a:r>
              <a:rPr lang="en-US" dirty="0" smtClean="0"/>
              <a:t>Blood and bodily fluids</a:t>
            </a:r>
            <a:endParaRPr lang="en-US" dirty="0"/>
          </a:p>
        </p:txBody>
      </p:sp>
      <p:sp>
        <p:nvSpPr>
          <p:cNvPr id="7" name="Content Placeholder 6"/>
          <p:cNvSpPr>
            <a:spLocks noGrp="1"/>
          </p:cNvSpPr>
          <p:nvPr>
            <p:ph sz="quarter" idx="13"/>
          </p:nvPr>
        </p:nvSpPr>
        <p:spPr/>
        <p:txBody>
          <a:bodyPr/>
          <a:lstStyle/>
          <a:p>
            <a:r>
              <a:rPr lang="en-US" dirty="0" smtClean="0">
                <a:latin typeface="Arial" panose="020B0604020202020204" pitchFamily="34" charset="0"/>
                <a:cs typeface="Arial" panose="020B0604020202020204" pitchFamily="34" charset="0"/>
              </a:rPr>
              <a:t>Clean up spills promptly using absorbent material first, and then clean more thoroughly with disinfectant like household bleach.</a:t>
            </a:r>
            <a:endParaRPr lang="en-US"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3"/>
          </p:nvPr>
        </p:nvSpPr>
        <p:spPr/>
        <p:txBody>
          <a:bodyPr/>
          <a:lstStyle/>
          <a:p>
            <a:r>
              <a:rPr lang="en-US" dirty="0" smtClean="0"/>
              <a:t>Gloves </a:t>
            </a:r>
            <a:endParaRPr lang="en-US" dirty="0"/>
          </a:p>
        </p:txBody>
      </p:sp>
      <p:sp>
        <p:nvSpPr>
          <p:cNvPr id="8" name="Content Placeholder 7"/>
          <p:cNvSpPr>
            <a:spLocks noGrp="1"/>
          </p:cNvSpPr>
          <p:nvPr>
            <p:ph sz="quarter" idx="14"/>
          </p:nvPr>
        </p:nvSpPr>
        <p:spPr/>
        <p:txBody>
          <a:bodyPr>
            <a:normAutofit fontScale="92500" lnSpcReduction="10000"/>
          </a:bodyPr>
          <a:lstStyle/>
          <a:p>
            <a:r>
              <a:rPr lang="en-US" sz="1700" dirty="0" smtClean="0">
                <a:latin typeface="Arial" panose="020B0604020202020204" pitchFamily="34" charset="0"/>
                <a:cs typeface="Arial" panose="020B0604020202020204" pitchFamily="34" charset="0"/>
              </a:rPr>
              <a:t>Wear latex , vinyl or rubber disposable gloves when handling blood or bodily fluids, or when cleaning cuts, scrapes or wounds. </a:t>
            </a:r>
          </a:p>
          <a:p>
            <a:r>
              <a:rPr lang="en-US" sz="1700" dirty="0" smtClean="0">
                <a:latin typeface="Arial" panose="020B0604020202020204" pitchFamily="34" charset="0"/>
                <a:cs typeface="Arial" panose="020B0604020202020204" pitchFamily="34" charset="0"/>
              </a:rPr>
              <a:t>Add cloves to your first Aid kits so they are always ready.</a:t>
            </a:r>
          </a:p>
          <a:p>
            <a:r>
              <a:rPr lang="en-US" sz="1700" dirty="0" smtClean="0">
                <a:latin typeface="Arial" panose="020B0604020202020204" pitchFamily="34" charset="0"/>
                <a:cs typeface="Arial" panose="020B0604020202020204" pitchFamily="34" charset="0"/>
              </a:rPr>
              <a:t>Disposed of used gloves or gloves that are cracked, tore or discolored</a:t>
            </a:r>
          </a:p>
          <a:p>
            <a:endParaRPr lang="en-US" dirty="0"/>
          </a:p>
        </p:txBody>
      </p:sp>
    </p:spTree>
    <p:extLst>
      <p:ext uri="{BB962C8B-B14F-4D97-AF65-F5344CB8AC3E}">
        <p14:creationId xmlns:p14="http://schemas.microsoft.com/office/powerpoint/2010/main" val="2920647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basics cont.</a:t>
            </a:r>
            <a:endParaRPr lang="en-US" dirty="0"/>
          </a:p>
        </p:txBody>
      </p:sp>
      <p:sp>
        <p:nvSpPr>
          <p:cNvPr id="6" name="Text Placeholder 5"/>
          <p:cNvSpPr>
            <a:spLocks noGrp="1"/>
          </p:cNvSpPr>
          <p:nvPr>
            <p:ph type="body" idx="1"/>
          </p:nvPr>
        </p:nvSpPr>
        <p:spPr/>
        <p:txBody>
          <a:bodyPr/>
          <a:lstStyle/>
          <a:p>
            <a:r>
              <a:rPr lang="en-US" dirty="0" smtClean="0"/>
              <a:t>Needle Stick injuries </a:t>
            </a:r>
            <a:endParaRPr lang="en-US" dirty="0"/>
          </a:p>
        </p:txBody>
      </p:sp>
      <p:sp>
        <p:nvSpPr>
          <p:cNvPr id="8" name="Content Placeholder 7"/>
          <p:cNvSpPr>
            <a:spLocks noGrp="1"/>
          </p:cNvSpPr>
          <p:nvPr>
            <p:ph sz="quarter" idx="13"/>
          </p:nvPr>
        </p:nvSpPr>
        <p:spPr/>
        <p:txBody>
          <a:bodyPr/>
          <a:lstStyle/>
          <a:p>
            <a:r>
              <a:rPr lang="en-US" dirty="0" smtClean="0"/>
              <a:t>If possible put the pricked area low to the ground to promote bleeding .  Wash the area well with soap and water. Call or visit </a:t>
            </a:r>
            <a:r>
              <a:rPr lang="en-US" dirty="0"/>
              <a:t>t</a:t>
            </a:r>
            <a:r>
              <a:rPr lang="en-US" dirty="0" smtClean="0"/>
              <a:t>he nearest local clinic </a:t>
            </a:r>
            <a:r>
              <a:rPr lang="en-US" smtClean="0"/>
              <a:t>hospital emergency </a:t>
            </a:r>
            <a:r>
              <a:rPr lang="en-US" dirty="0" smtClean="0"/>
              <a:t>department immediately for treatment. </a:t>
            </a:r>
            <a:endParaRPr lang="en-US" dirty="0"/>
          </a:p>
        </p:txBody>
      </p:sp>
      <p:sp>
        <p:nvSpPr>
          <p:cNvPr id="7" name="Text Placeholder 6"/>
          <p:cNvSpPr>
            <a:spLocks noGrp="1"/>
          </p:cNvSpPr>
          <p:nvPr>
            <p:ph type="body" sz="quarter" idx="3"/>
          </p:nvPr>
        </p:nvSpPr>
        <p:spPr/>
        <p:txBody>
          <a:bodyPr/>
          <a:lstStyle/>
          <a:p>
            <a:r>
              <a:rPr lang="en-US" dirty="0" smtClean="0"/>
              <a:t>Sharp objects</a:t>
            </a:r>
            <a:endParaRPr lang="en-US" dirty="0"/>
          </a:p>
        </p:txBody>
      </p:sp>
      <p:sp>
        <p:nvSpPr>
          <p:cNvPr id="9" name="Content Placeholder 8"/>
          <p:cNvSpPr>
            <a:spLocks noGrp="1"/>
          </p:cNvSpPr>
          <p:nvPr>
            <p:ph sz="quarter" idx="14"/>
          </p:nvPr>
        </p:nvSpPr>
        <p:spPr/>
        <p:txBody>
          <a:bodyPr>
            <a:normAutofit lnSpcReduction="10000"/>
          </a:bodyPr>
          <a:lstStyle/>
          <a:p>
            <a:r>
              <a:rPr lang="en-US" dirty="0" smtClean="0"/>
              <a:t>Place needles and syringes in a safe container. Never bend or break used needles.</a:t>
            </a:r>
          </a:p>
          <a:p>
            <a:r>
              <a:rPr lang="en-US" dirty="0" smtClean="0"/>
              <a:t>Place them in a sealed, puncture proof metal or plastic container with a lid.</a:t>
            </a:r>
          </a:p>
          <a:p>
            <a:r>
              <a:rPr lang="en-US" dirty="0" smtClean="0"/>
              <a:t>Place the container in the trash.</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1183" y="236170"/>
            <a:ext cx="2219325" cy="2057400"/>
          </a:xfrm>
          <a:prstGeom prst="rect">
            <a:avLst/>
          </a:prstGeom>
        </p:spPr>
      </p:pic>
    </p:spTree>
    <p:extLst>
      <p:ext uri="{BB962C8B-B14F-4D97-AF65-F5344CB8AC3E}">
        <p14:creationId xmlns:p14="http://schemas.microsoft.com/office/powerpoint/2010/main" val="29565134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EE8011"/>
      </a:accent1>
      <a:accent2>
        <a:srgbClr val="CEC079"/>
      </a:accent2>
      <a:accent3>
        <a:srgbClr val="93A569"/>
      </a:accent3>
      <a:accent4>
        <a:srgbClr val="69A58B"/>
      </a:accent4>
      <a:accent5>
        <a:srgbClr val="6DAABD"/>
      </a:accent5>
      <a:accent6>
        <a:srgbClr val="B24A4B"/>
      </a:accent6>
      <a:hlink>
        <a:srgbClr val="EE8E11"/>
      </a:hlink>
      <a:folHlink>
        <a:srgbClr val="BFAE7F"/>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686B1E04-F35C-4AB5-985D-0C358CA11055}"/>
    </a:ext>
  </a:extLst>
</a:theme>
</file>

<file path=docProps/app.xml><?xml version="1.0" encoding="utf-8"?>
<Properties xmlns="http://schemas.openxmlformats.org/officeDocument/2006/extended-properties" xmlns:vt="http://schemas.openxmlformats.org/officeDocument/2006/docPropsVTypes">
  <Template>TM04033927[[fn=Main Event]]</Template>
  <TotalTime>174</TotalTime>
  <Words>621</Words>
  <Application>Microsoft Office PowerPoint</Application>
  <PresentationFormat>Widescreen</PresentationFormat>
  <Paragraphs>48</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Impact</vt:lpstr>
      <vt:lpstr>Main Event</vt:lpstr>
      <vt:lpstr>Universal Precautions </vt:lpstr>
      <vt:lpstr>PowerPoint Presentation</vt:lpstr>
      <vt:lpstr>Training Objective </vt:lpstr>
      <vt:lpstr>Research</vt:lpstr>
      <vt:lpstr>Universal Precautions  </vt:lpstr>
      <vt:lpstr>Universal Precautions Continued </vt:lpstr>
      <vt:lpstr>Most of the time you can not tell if a person is infected with Aids, Hepatitis B &amp; C, or any number of other diseases.  The best thing to do is to treat the blood and other bodily fluids of every person  as potentially infectious. That includes Semen, blood, and viginal secreations. </vt:lpstr>
      <vt:lpstr>The Basics of universal precautions</vt:lpstr>
      <vt:lpstr>The basics cont.</vt:lpstr>
      <vt:lpstr>Basics </vt:lpstr>
      <vt:lpstr>Hand washing  Always Wash hands</vt:lpstr>
      <vt:lpstr>Keeping yourself Safe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Precautions</dc:title>
  <dc:creator>Eleasa Smith</dc:creator>
  <cp:lastModifiedBy>Genee Haynes</cp:lastModifiedBy>
  <cp:revision>19</cp:revision>
  <dcterms:created xsi:type="dcterms:W3CDTF">2020-06-04T02:07:11Z</dcterms:created>
  <dcterms:modified xsi:type="dcterms:W3CDTF">2020-06-09T18:04:44Z</dcterms:modified>
</cp:coreProperties>
</file>